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8"/>
  </p:notesMasterIdLst>
  <p:handoutMasterIdLst>
    <p:handoutMasterId r:id="rId69"/>
  </p:handoutMasterIdLst>
  <p:sldIdLst>
    <p:sldId id="256" r:id="rId2"/>
    <p:sldId id="349" r:id="rId3"/>
    <p:sldId id="257" r:id="rId4"/>
    <p:sldId id="264" r:id="rId5"/>
    <p:sldId id="265" r:id="rId6"/>
    <p:sldId id="258" r:id="rId7"/>
    <p:sldId id="262" r:id="rId8"/>
    <p:sldId id="259" r:id="rId9"/>
    <p:sldId id="266" r:id="rId10"/>
    <p:sldId id="263" r:id="rId11"/>
    <p:sldId id="297" r:id="rId12"/>
    <p:sldId id="350" r:id="rId13"/>
    <p:sldId id="342" r:id="rId14"/>
    <p:sldId id="343" r:id="rId15"/>
    <p:sldId id="344" r:id="rId16"/>
    <p:sldId id="345" r:id="rId17"/>
    <p:sldId id="346" r:id="rId18"/>
    <p:sldId id="347" r:id="rId19"/>
    <p:sldId id="348" r:id="rId20"/>
    <p:sldId id="312" r:id="rId21"/>
    <p:sldId id="286" r:id="rId22"/>
    <p:sldId id="261" r:id="rId23"/>
    <p:sldId id="322" r:id="rId24"/>
    <p:sldId id="351" r:id="rId25"/>
    <p:sldId id="313" r:id="rId26"/>
    <p:sldId id="287" r:id="rId27"/>
    <p:sldId id="267" r:id="rId28"/>
    <p:sldId id="352" r:id="rId29"/>
    <p:sldId id="324" r:id="rId30"/>
    <p:sldId id="314" r:id="rId31"/>
    <p:sldId id="288" r:id="rId32"/>
    <p:sldId id="268" r:id="rId33"/>
    <p:sldId id="326" r:id="rId34"/>
    <p:sldId id="303" r:id="rId35"/>
    <p:sldId id="289" r:id="rId36"/>
    <p:sldId id="269" r:id="rId37"/>
    <p:sldId id="327" r:id="rId38"/>
    <p:sldId id="316" r:id="rId39"/>
    <p:sldId id="290" r:id="rId40"/>
    <p:sldId id="270" r:id="rId41"/>
    <p:sldId id="329" r:id="rId42"/>
    <p:sldId id="310" r:id="rId43"/>
    <p:sldId id="291" r:id="rId44"/>
    <p:sldId id="271" r:id="rId45"/>
    <p:sldId id="331" r:id="rId46"/>
    <p:sldId id="318" r:id="rId47"/>
    <p:sldId id="292" r:id="rId48"/>
    <p:sldId id="339" r:id="rId49"/>
    <p:sldId id="336" r:id="rId50"/>
    <p:sldId id="337" r:id="rId51"/>
    <p:sldId id="293" r:id="rId52"/>
    <p:sldId id="296" r:id="rId53"/>
    <p:sldId id="340" r:id="rId54"/>
    <p:sldId id="320" r:id="rId55"/>
    <p:sldId id="294" r:id="rId56"/>
    <p:sldId id="272" r:id="rId57"/>
    <p:sldId id="334" r:id="rId58"/>
    <p:sldId id="295" r:id="rId59"/>
    <p:sldId id="273" r:id="rId60"/>
    <p:sldId id="332" r:id="rId61"/>
    <p:sldId id="321" r:id="rId62"/>
    <p:sldId id="280" r:id="rId63"/>
    <p:sldId id="282" r:id="rId64"/>
    <p:sldId id="284" r:id="rId65"/>
    <p:sldId id="341" r:id="rId66"/>
    <p:sldId id="260" r:id="rId67"/>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6" autoAdjust="0"/>
    <p:restoredTop sz="94669" autoAdjust="0"/>
  </p:normalViewPr>
  <p:slideViewPr>
    <p:cSldViewPr>
      <p:cViewPr>
        <p:scale>
          <a:sx n="75" d="100"/>
          <a:sy n="75" d="100"/>
        </p:scale>
        <p:origin x="-1212" y="156"/>
      </p:cViewPr>
      <p:guideLst>
        <p:guide orient="horz" pos="2160"/>
        <p:guide pos="2880"/>
      </p:guideLst>
    </p:cSldViewPr>
  </p:slideViewPr>
  <p:outlineViewPr>
    <p:cViewPr>
      <p:scale>
        <a:sx n="33" d="100"/>
        <a:sy n="33" d="100"/>
      </p:scale>
      <p:origin x="0" y="23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14788" y="0"/>
            <a:ext cx="3070225" cy="468313"/>
          </a:xfrm>
          <a:prstGeom prst="rect">
            <a:avLst/>
          </a:prstGeom>
        </p:spPr>
        <p:txBody>
          <a:bodyPr vert="horz" lIns="91440" tIns="45720" rIns="91440" bIns="45720" rtlCol="0"/>
          <a:lstStyle>
            <a:lvl1pPr algn="r">
              <a:defRPr sz="1200"/>
            </a:lvl1pPr>
          </a:lstStyle>
          <a:p>
            <a:fld id="{72228457-DE9A-43E0-BD7B-70543179A486}" type="datetimeFigureOut">
              <a:rPr lang="en-US" smtClean="0"/>
              <a:t>5/15/2014</a:t>
            </a:fld>
            <a:endParaRPr lang="en-US"/>
          </a:p>
        </p:txBody>
      </p:sp>
      <p:sp>
        <p:nvSpPr>
          <p:cNvPr id="4" name="Footer Placeholder 3"/>
          <p:cNvSpPr>
            <a:spLocks noGrp="1"/>
          </p:cNvSpPr>
          <p:nvPr>
            <p:ph type="ftr" sz="quarter" idx="2"/>
          </p:nvPr>
        </p:nvSpPr>
        <p:spPr>
          <a:xfrm>
            <a:off x="0" y="8902700"/>
            <a:ext cx="3070225" cy="4683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14788" y="8902700"/>
            <a:ext cx="3070225" cy="468313"/>
          </a:xfrm>
          <a:prstGeom prst="rect">
            <a:avLst/>
          </a:prstGeom>
        </p:spPr>
        <p:txBody>
          <a:bodyPr vert="horz" lIns="91440" tIns="45720" rIns="91440" bIns="45720" rtlCol="0" anchor="b"/>
          <a:lstStyle>
            <a:lvl1pPr algn="r">
              <a:defRPr sz="1200"/>
            </a:lvl1pPr>
          </a:lstStyle>
          <a:p>
            <a:fld id="{B7101E7D-F605-4A83-A018-9A7EAE92FFF5}" type="slidenum">
              <a:rPr lang="en-US" smtClean="0"/>
              <a:t>‹#›</a:t>
            </a:fld>
            <a:endParaRPr lang="en-US"/>
          </a:p>
        </p:txBody>
      </p:sp>
    </p:spTree>
    <p:extLst>
      <p:ext uri="{BB962C8B-B14F-4D97-AF65-F5344CB8AC3E}">
        <p14:creationId xmlns:p14="http://schemas.microsoft.com/office/powerpoint/2010/main" val="287792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a:p>
        </p:txBody>
      </p:sp>
      <p:sp>
        <p:nvSpPr>
          <p:cNvPr id="3" name="Date Placeholder 2"/>
          <p:cNvSpPr>
            <a:spLocks noGrp="1"/>
          </p:cNvSpPr>
          <p:nvPr>
            <p:ph type="dt" idx="1"/>
          </p:nvPr>
        </p:nvSpPr>
        <p:spPr>
          <a:xfrm>
            <a:off x="4014100" y="0"/>
            <a:ext cx="3070860" cy="468630"/>
          </a:xfrm>
          <a:prstGeom prst="rect">
            <a:avLst/>
          </a:prstGeom>
        </p:spPr>
        <p:txBody>
          <a:bodyPr vert="horz" lIns="94046" tIns="47023" rIns="94046" bIns="47023" rtlCol="0"/>
          <a:lstStyle>
            <a:lvl1pPr algn="r">
              <a:defRPr sz="1200"/>
            </a:lvl1pPr>
          </a:lstStyle>
          <a:p>
            <a:fld id="{6EDAA234-B365-41FE-8F0E-C1FC7C817843}" type="datetimeFigureOut">
              <a:rPr lang="en-US" smtClean="0"/>
              <a:t>5/14/2014</a:t>
            </a:fld>
            <a:endParaRPr lang="en-US"/>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vl1pPr>
          </a:lstStyle>
          <a:p>
            <a:fld id="{B431B6BF-F54E-4B66-A428-F0F089C08DF8}" type="slidenum">
              <a:rPr lang="en-US" smtClean="0"/>
              <a:t>‹#›</a:t>
            </a:fld>
            <a:endParaRPr lang="en-US"/>
          </a:p>
        </p:txBody>
      </p:sp>
    </p:spTree>
    <p:extLst>
      <p:ext uri="{BB962C8B-B14F-4D97-AF65-F5344CB8AC3E}">
        <p14:creationId xmlns:p14="http://schemas.microsoft.com/office/powerpoint/2010/main" val="2009632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 this skill and help as needed so that work is saved.</a:t>
            </a:r>
            <a:r>
              <a:rPr lang="en-US" baseline="0" dirty="0" smtClean="0"/>
              <a:t> You can also help them create a new folder with their name on it.  Walk the students through this step each time you have to save, until it’s learned. You can use Google Drive to save work under each students folder.</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2</a:t>
            </a:fld>
            <a:endParaRPr lang="en-US"/>
          </a:p>
        </p:txBody>
      </p:sp>
    </p:spTree>
    <p:extLst>
      <p:ext uri="{BB962C8B-B14F-4D97-AF65-F5344CB8AC3E}">
        <p14:creationId xmlns:p14="http://schemas.microsoft.com/office/powerpoint/2010/main" val="634657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they look at the selection have them notice the paragraphs are numbered under</a:t>
            </a:r>
            <a:r>
              <a:rPr lang="en-US" baseline="0" dirty="0" smtClean="0"/>
              <a:t> topic headings.  If they read the questions and look for key words, they will skim to find the answers.  Teach them strategies for reading so that it’s not laborious.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14</a:t>
            </a:fld>
            <a:endParaRPr lang="en-US"/>
          </a:p>
        </p:txBody>
      </p:sp>
    </p:spTree>
    <p:extLst>
      <p:ext uri="{BB962C8B-B14F-4D97-AF65-F5344CB8AC3E}">
        <p14:creationId xmlns:p14="http://schemas.microsoft.com/office/powerpoint/2010/main" val="303956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18</a:t>
            </a:fld>
            <a:endParaRPr lang="en-US"/>
          </a:p>
        </p:txBody>
      </p:sp>
    </p:spTree>
    <p:extLst>
      <p:ext uri="{BB962C8B-B14F-4D97-AF65-F5344CB8AC3E}">
        <p14:creationId xmlns:p14="http://schemas.microsoft.com/office/powerpoint/2010/main" val="1537856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20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21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25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39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42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43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46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47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next slide for activity in identifying</a:t>
            </a:r>
            <a:r>
              <a:rPr lang="en-US" baseline="0" dirty="0" smtClean="0"/>
              <a:t> computer items.  Go to the next slide.</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61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65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a:t>
            </a:r>
            <a:r>
              <a:rPr lang="en-US" baseline="0" dirty="0" smtClean="0"/>
              <a:t> click on the link and complete the activity.  Let them try twice.  They should raise their hand though for you to get their score or print the screen.</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if needed to walk the students</a:t>
            </a:r>
            <a:r>
              <a:rPr lang="en-US" baseline="0" dirty="0" smtClean="0"/>
              <a:t> through the site and have them sign-in.</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Keyboarding</a:t>
            </a:r>
            <a:r>
              <a:rPr lang="en-US" baseline="0" dirty="0" smtClean="0"/>
              <a:t> site should be set up.  Each student will need User Name and Password from you.  You can choose level , there are three.  Their scores will save and you can view reports at the site.  You can also see where they are in ‘active time’.  The timer will help keep on schedule since you have limited time.  Set the timer to 10 minutes.</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basics</a:t>
            </a:r>
            <a:r>
              <a:rPr lang="en-US" baseline="0" dirty="0" smtClean="0"/>
              <a:t> on identifying computer items, so if your students are proficient you can skip.</a:t>
            </a:r>
          </a:p>
          <a:p>
            <a:r>
              <a:rPr lang="en-US" baseline="0" dirty="0" smtClean="0"/>
              <a:t>If not sure click on the link, computer icon, on the next page, to have them test out.</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Pus the top right ‘escape button’ to demonstrate</a:t>
            </a:r>
            <a:r>
              <a:rPr lang="en-US" baseline="0" dirty="0" smtClean="0"/>
              <a:t> the use of the toolbar.  Make sure you are also in ‘ Home’ tab.</a:t>
            </a:r>
          </a:p>
          <a:p>
            <a:r>
              <a:rPr lang="en-US" baseline="0" dirty="0" smtClean="0"/>
              <a:t>Hover over each feature for the students. Move to a slide to demonstrate the skill.  Explain that there are tool bars like this in </a:t>
            </a:r>
            <a:r>
              <a:rPr lang="en-US" baseline="0" smtClean="0"/>
              <a:t>many programs.</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12</a:t>
            </a:fld>
            <a:endParaRPr lang="en-US"/>
          </a:p>
        </p:txBody>
      </p:sp>
    </p:spTree>
    <p:extLst>
      <p:ext uri="{BB962C8B-B14F-4D97-AF65-F5344CB8AC3E}">
        <p14:creationId xmlns:p14="http://schemas.microsoft.com/office/powerpoint/2010/main" val="1628585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for key words and to determine what the question</a:t>
            </a:r>
            <a:r>
              <a:rPr lang="en-US" baseline="0" dirty="0" smtClean="0"/>
              <a:t> is asking.</a:t>
            </a:r>
          </a:p>
          <a:p>
            <a:r>
              <a:rPr lang="en-US" baseline="0" dirty="0" smtClean="0"/>
              <a:t>Show them how to focus on an area or word.  Use the tool bar above to: bold face, italicize, highlight, and underline areas as a group while talking about how to do it and why.</a:t>
            </a:r>
            <a:endParaRPr lang="en-US" dirty="0"/>
          </a:p>
        </p:txBody>
      </p:sp>
      <p:sp>
        <p:nvSpPr>
          <p:cNvPr id="4" name="Slide Number Placeholder 3"/>
          <p:cNvSpPr>
            <a:spLocks noGrp="1"/>
          </p:cNvSpPr>
          <p:nvPr>
            <p:ph type="sldNum" sz="quarter" idx="10"/>
          </p:nvPr>
        </p:nvSpPr>
        <p:spPr/>
        <p:txBody>
          <a:bodyPr/>
          <a:lstStyle/>
          <a:p>
            <a:fld id="{B431B6BF-F54E-4B66-A428-F0F089C08DF8}" type="slidenum">
              <a:rPr lang="en-US" smtClean="0"/>
              <a:t>13</a:t>
            </a:fld>
            <a:endParaRPr lang="en-US"/>
          </a:p>
        </p:txBody>
      </p:sp>
    </p:spTree>
    <p:extLst>
      <p:ext uri="{BB962C8B-B14F-4D97-AF65-F5344CB8AC3E}">
        <p14:creationId xmlns:p14="http://schemas.microsoft.com/office/powerpoint/2010/main" val="175801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68DC613-9F99-4547-8036-F3F1DCA16671}" type="datetimeFigureOut">
              <a:rPr lang="en-US" smtClean="0"/>
              <a:t>5/14/2014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2D05648-FB67-4E38-BD4D-D8BBA8B1969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68DC613-9F99-4547-8036-F3F1DCA16671}"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68DC613-9F99-4547-8036-F3F1DCA16671}" type="datetimeFigureOut">
              <a:rPr lang="en-US" smtClean="0"/>
              <a:t>5/14/2014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D05648-FB67-4E38-BD4D-D8BBA8B1969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68DC613-9F99-4547-8036-F3F1DCA16671}"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68DC613-9F99-4547-8036-F3F1DCA16671}" type="datetimeFigureOut">
              <a:rPr lang="en-US" smtClean="0"/>
              <a:t>5/14/2014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68DC613-9F99-4547-8036-F3F1DCA16671}" type="datetimeFigureOut">
              <a:rPr lang="en-US" smtClean="0"/>
              <a:t>5/14/2014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8DC613-9F99-4547-8036-F3F1DCA16671}" type="datetimeFigureOut">
              <a:rPr lang="en-US" smtClean="0"/>
              <a:t>5/14/2014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68DC613-9F99-4547-8036-F3F1DCA16671}"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D05648-FB67-4E38-BD4D-D8BBA8B1969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68DC613-9F99-4547-8036-F3F1DCA16671}" type="datetimeFigureOut">
              <a:rPr lang="en-US" smtClean="0"/>
              <a:t>5/14/2014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A2D05648-FB67-4E38-BD4D-D8BBA8B1969E}"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68DC613-9F99-4547-8036-F3F1DCA16671}" type="datetimeFigureOut">
              <a:rPr lang="en-US" smtClean="0"/>
              <a:t>5/14/2014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2D05648-FB67-4E38-BD4D-D8BBA8B1969E}"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2higlightboldfaceunderlinedoc.docx"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funderstanding.com/maurice-on-the-moon-survival-hike/" TargetMode="External"/><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hyperlink" Target="http://mrnussbaum.com/draggablemain/index2/" TargetMode="External"/><Relationship Id="rId5" Type="http://schemas.openxmlformats.org/officeDocument/2006/relationships/hyperlink" Target="http://www.practicalmoneyskills.com/games/peterpigs/index.php" TargetMode="External"/><Relationship Id="rId4" Type="http://schemas.openxmlformats.org/officeDocument/2006/relationships/hyperlink" Target="http://www.harcourtschool.com/activity/food/food_menu.html"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L3dragdropdoc.docx"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file:///C:\Users\Owner\Documents\PAARC%20Tech\Put%20dates%20in%20order.docx"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file:///C:\Users\Owner\Documents\PARCC%20assessments\copy%20cut%20paste%20test%20activity.docx"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abcya.com/computer_vocabulary.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typingweb.com/teacherportal"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www.syvum.com/cgi/online/serve.cgi/quiz/comp/hardware.html?question_hide" TargetMode="External"/><Relationship Id="rId2" Type="http://schemas.openxmlformats.org/officeDocument/2006/relationships/hyperlink" Target="http://technology.pppst.com/parts-of-the-computer.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NLw7lH52h-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typingweb.com/"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8000" dirty="0" smtClean="0"/>
              <a:t>Computer Literacy</a:t>
            </a:r>
            <a:endParaRPr lang="en-US" sz="8000" dirty="0"/>
          </a:p>
        </p:txBody>
      </p:sp>
      <p:sp>
        <p:nvSpPr>
          <p:cNvPr id="3" name="Subtitle 2"/>
          <p:cNvSpPr>
            <a:spLocks noGrp="1"/>
          </p:cNvSpPr>
          <p:nvPr>
            <p:ph type="subTitle" idx="1"/>
          </p:nvPr>
        </p:nvSpPr>
        <p:spPr>
          <a:xfrm>
            <a:off x="533400" y="3962400"/>
            <a:ext cx="7854696" cy="1752600"/>
          </a:xfrm>
        </p:spPr>
        <p:txBody>
          <a:bodyPr/>
          <a:lstStyle/>
          <a:p>
            <a:pPr algn="ctr"/>
            <a:r>
              <a:rPr lang="en-US" dirty="0" smtClean="0"/>
              <a:t>Lessons for </a:t>
            </a:r>
          </a:p>
          <a:p>
            <a:pPr algn="ctr"/>
            <a:r>
              <a:rPr lang="en-US" dirty="0" smtClean="0"/>
              <a:t>keyboarding </a:t>
            </a:r>
          </a:p>
          <a:p>
            <a:pPr algn="ctr"/>
            <a:r>
              <a:rPr lang="en-US" dirty="0" smtClean="0"/>
              <a:t>Office program features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345493" y="851770"/>
            <a:ext cx="2514600" cy="762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2</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3352800" y="1981200"/>
            <a:ext cx="2417778" cy="400110"/>
          </a:xfrm>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2</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1219200" y="1752600"/>
            <a:ext cx="6932154" cy="523220"/>
          </a:xfrm>
          <a:prstGeom prst="rect">
            <a:avLst/>
          </a:prstGeom>
          <a:noFill/>
        </p:spPr>
        <p:txBody>
          <a:bodyPr wrap="none" rtlCol="0">
            <a:spAutoFit/>
          </a:bodyPr>
          <a:lstStyle/>
          <a:p>
            <a:r>
              <a:rPr lang="en-US" sz="2800" dirty="0" smtClean="0"/>
              <a:t>Feature: Highlight, Boldface, and Underline</a:t>
            </a:r>
            <a:endParaRPr lang="en-US" sz="2800" dirty="0"/>
          </a:p>
        </p:txBody>
      </p:sp>
      <p:sp>
        <p:nvSpPr>
          <p:cNvPr id="4" name="TextBox 3"/>
          <p:cNvSpPr txBox="1"/>
          <p:nvPr/>
        </p:nvSpPr>
        <p:spPr>
          <a:xfrm>
            <a:off x="1371600" y="2819400"/>
            <a:ext cx="6629400" cy="2585323"/>
          </a:xfrm>
          <a:prstGeom prst="rect">
            <a:avLst/>
          </a:prstGeom>
          <a:noFill/>
        </p:spPr>
        <p:txBody>
          <a:bodyPr wrap="square" rtlCol="0">
            <a:spAutoFit/>
          </a:bodyPr>
          <a:lstStyle/>
          <a:p>
            <a:r>
              <a:rPr lang="en-US" b="1" dirty="0"/>
              <a:t>Overview: </a:t>
            </a:r>
            <a:r>
              <a:rPr lang="en-US" dirty="0"/>
              <a:t>This activity teaches students how to highlight, bold face, underline, and italicize text within a </a:t>
            </a:r>
            <a:r>
              <a:rPr lang="en-US" dirty="0" smtClean="0"/>
              <a:t>document/task</a:t>
            </a:r>
          </a:p>
          <a:p>
            <a:r>
              <a:rPr lang="en-US" dirty="0" smtClean="0"/>
              <a:t>.</a:t>
            </a:r>
            <a:r>
              <a:rPr lang="en-US" dirty="0"/>
              <a:t/>
            </a:r>
            <a:br>
              <a:rPr lang="en-US" dirty="0"/>
            </a:br>
            <a:r>
              <a:rPr lang="en-US" b="1" dirty="0"/>
              <a:t>Goal/Objective</a:t>
            </a:r>
            <a:r>
              <a:rPr lang="en-US" dirty="0" smtClean="0"/>
              <a:t>: Student </a:t>
            </a:r>
            <a:r>
              <a:rPr lang="en-US" dirty="0"/>
              <a:t>will highlight, bold face</a:t>
            </a:r>
            <a:r>
              <a:rPr lang="en-US" dirty="0" smtClean="0"/>
              <a:t>, underline</a:t>
            </a:r>
            <a:r>
              <a:rPr lang="en-US" dirty="0"/>
              <a:t>, and italicize designated text with 100% accuracy </a:t>
            </a:r>
            <a:r>
              <a:rPr lang="en-US" dirty="0" smtClean="0"/>
              <a:t>demonstrated on </a:t>
            </a:r>
            <a:r>
              <a:rPr lang="en-US" dirty="0"/>
              <a:t>submitted document.</a:t>
            </a:r>
            <a:br>
              <a:rPr lang="en-US" dirty="0"/>
            </a:br>
            <a:r>
              <a:rPr lang="en-US" dirty="0"/>
              <a:t/>
            </a:r>
            <a:br>
              <a:rPr lang="en-US" dirty="0"/>
            </a:br>
            <a:r>
              <a:rPr lang="en-US" b="1" dirty="0"/>
              <a:t>Materials:</a:t>
            </a:r>
            <a:r>
              <a:rPr lang="en-US" dirty="0"/>
              <a:t> Highlight</a:t>
            </a:r>
            <a:r>
              <a:rPr lang="en-US" dirty="0" smtClean="0"/>
              <a:t>, bold </a:t>
            </a:r>
            <a:r>
              <a:rPr lang="en-US" dirty="0"/>
              <a:t>face, italicize, underline instructions, lesson plans and </a:t>
            </a:r>
            <a:r>
              <a:rPr lang="en-US" u="sng" dirty="0"/>
              <a:t>resource document,</a:t>
            </a:r>
            <a:r>
              <a:rPr lang="en-US" dirty="0"/>
              <a:t> key.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0" y="870466"/>
            <a:ext cx="2477601" cy="369332"/>
          </a:xfrm>
          <a:prstGeom prst="rect">
            <a:avLst/>
          </a:prstGeom>
          <a:noFill/>
        </p:spPr>
        <p:txBody>
          <a:bodyPr wrap="none" rtlCol="0">
            <a:spAutoFit/>
          </a:bodyPr>
          <a:lstStyle/>
          <a:p>
            <a:r>
              <a:rPr lang="en-US" dirty="0" smtClean="0"/>
              <a:t>Tool Bar with features </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8100" y="2886075"/>
            <a:ext cx="6429375" cy="178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flipH="1">
            <a:off x="1600200" y="4165600"/>
            <a:ext cx="3810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flipV="1">
            <a:off x="2438400" y="2886075"/>
            <a:ext cx="152400" cy="9445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048000" y="4229099"/>
            <a:ext cx="381000" cy="685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943600" y="3199884"/>
            <a:ext cx="0" cy="7887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990600" y="5181600"/>
            <a:ext cx="1167435" cy="369332"/>
          </a:xfrm>
          <a:prstGeom prst="rect">
            <a:avLst/>
          </a:prstGeom>
          <a:noFill/>
        </p:spPr>
        <p:txBody>
          <a:bodyPr wrap="none" rtlCol="0">
            <a:spAutoFit/>
          </a:bodyPr>
          <a:lstStyle/>
          <a:p>
            <a:r>
              <a:rPr lang="en-US" b="1" dirty="0" err="1" smtClean="0"/>
              <a:t>BoldFace</a:t>
            </a:r>
            <a:endParaRPr lang="en-US" b="1" dirty="0"/>
          </a:p>
        </p:txBody>
      </p:sp>
      <p:sp>
        <p:nvSpPr>
          <p:cNvPr id="14" name="TextBox 13"/>
          <p:cNvSpPr txBox="1"/>
          <p:nvPr/>
        </p:nvSpPr>
        <p:spPr>
          <a:xfrm>
            <a:off x="2071730" y="2590800"/>
            <a:ext cx="970843" cy="369332"/>
          </a:xfrm>
          <a:prstGeom prst="rect">
            <a:avLst/>
          </a:prstGeom>
          <a:noFill/>
        </p:spPr>
        <p:txBody>
          <a:bodyPr wrap="none" rtlCol="0">
            <a:spAutoFit/>
          </a:bodyPr>
          <a:lstStyle/>
          <a:p>
            <a:r>
              <a:rPr lang="en-US" i="1" dirty="0" smtClean="0"/>
              <a:t>Italicize</a:t>
            </a:r>
            <a:endParaRPr lang="en-US" i="1" dirty="0"/>
          </a:p>
        </p:txBody>
      </p:sp>
      <p:sp>
        <p:nvSpPr>
          <p:cNvPr id="15" name="TextBox 14"/>
          <p:cNvSpPr txBox="1"/>
          <p:nvPr/>
        </p:nvSpPr>
        <p:spPr>
          <a:xfrm>
            <a:off x="3352800" y="5181600"/>
            <a:ext cx="1189428" cy="369332"/>
          </a:xfrm>
          <a:prstGeom prst="rect">
            <a:avLst/>
          </a:prstGeom>
          <a:noFill/>
        </p:spPr>
        <p:txBody>
          <a:bodyPr wrap="none" rtlCol="0">
            <a:spAutoFit/>
          </a:bodyPr>
          <a:lstStyle/>
          <a:p>
            <a:r>
              <a:rPr lang="en-US" u="sng" dirty="0" smtClean="0"/>
              <a:t>Underline</a:t>
            </a:r>
            <a:endParaRPr lang="en-US" u="sng" dirty="0"/>
          </a:p>
        </p:txBody>
      </p:sp>
      <p:sp>
        <p:nvSpPr>
          <p:cNvPr id="16" name="TextBox 15"/>
          <p:cNvSpPr txBox="1"/>
          <p:nvPr/>
        </p:nvSpPr>
        <p:spPr>
          <a:xfrm>
            <a:off x="5525601" y="2769116"/>
            <a:ext cx="1140377" cy="369332"/>
          </a:xfrm>
          <a:prstGeom prst="rect">
            <a:avLst/>
          </a:prstGeom>
          <a:noFill/>
        </p:spPr>
        <p:txBody>
          <a:bodyPr wrap="none" rtlCol="0">
            <a:spAutoFit/>
          </a:bodyPr>
          <a:lstStyle/>
          <a:p>
            <a:r>
              <a:rPr lang="en-US" dirty="0" smtClean="0"/>
              <a:t>Highlight</a:t>
            </a:r>
            <a:endParaRPr lang="en-US" dirty="0"/>
          </a:p>
        </p:txBody>
      </p:sp>
    </p:spTree>
    <p:extLst>
      <p:ext uri="{BB962C8B-B14F-4D97-AF65-F5344CB8AC3E}">
        <p14:creationId xmlns:p14="http://schemas.microsoft.com/office/powerpoint/2010/main" val="37610728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91200" y="-11482"/>
            <a:ext cx="1143000" cy="369332"/>
          </a:xfrm>
          <a:prstGeom prst="rect">
            <a:avLst/>
          </a:prstGeom>
        </p:spPr>
        <p:txBody>
          <a:bodyPr wrap="square">
            <a:spAutoFit/>
          </a:bodyPr>
          <a:lstStyle/>
          <a:p>
            <a:pPr lvl="0" algn="ctr">
              <a:spcBef>
                <a:spcPct val="0"/>
              </a:spcBef>
              <a:defRPr/>
            </a:pPr>
            <a:r>
              <a:rPr lang="en-US" dirty="0">
                <a:solidFill>
                  <a:schemeClr val="tx2"/>
                </a:solidFill>
              </a:rPr>
              <a:t>Lesson 2</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19" y="990600"/>
            <a:ext cx="9067800" cy="523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0863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914400"/>
            <a:ext cx="7429500" cy="549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34214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723900"/>
            <a:ext cx="729615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1911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838200"/>
            <a:ext cx="7410450" cy="578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0270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705" y="838200"/>
            <a:ext cx="7543800" cy="579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17732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50" y="914400"/>
            <a:ext cx="7429500" cy="550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49913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42427"/>
            <a:ext cx="8458200" cy="5355312"/>
          </a:xfrm>
          <a:prstGeom prst="rect">
            <a:avLst/>
          </a:prstGeom>
        </p:spPr>
        <p:txBody>
          <a:bodyPr wrap="square">
            <a:spAutoFit/>
          </a:bodyPr>
          <a:lstStyle/>
          <a:p>
            <a:r>
              <a:rPr lang="en-US" dirty="0"/>
              <a:t>Submitted by : (name) _______________________      </a:t>
            </a:r>
          </a:p>
          <a:p>
            <a:r>
              <a:rPr lang="en-US" dirty="0"/>
              <a:t>Directions: After reading decide </a:t>
            </a:r>
          </a:p>
          <a:p>
            <a:r>
              <a:rPr lang="en-US" dirty="0"/>
              <a:t>which 2 items you will highlight ___  </a:t>
            </a:r>
          </a:p>
          <a:p>
            <a:r>
              <a:rPr lang="en-US" dirty="0"/>
              <a:t>which 2 items to bold face__  </a:t>
            </a:r>
          </a:p>
          <a:p>
            <a:r>
              <a:rPr lang="en-US" dirty="0"/>
              <a:t>which 2 items to underline___  </a:t>
            </a:r>
          </a:p>
          <a:p>
            <a:r>
              <a:rPr lang="en-US" dirty="0"/>
              <a:t>and which 2 items to italicize____.</a:t>
            </a:r>
          </a:p>
          <a:p>
            <a:r>
              <a:rPr lang="en-US" b="1" dirty="0" smtClean="0"/>
              <a:t>________________________________________________________________________</a:t>
            </a:r>
            <a:endParaRPr lang="en-US" dirty="0"/>
          </a:p>
          <a:p>
            <a:r>
              <a:rPr lang="en-US" dirty="0"/>
              <a:t>Hi Uncle Devin,</a:t>
            </a:r>
          </a:p>
          <a:p>
            <a:r>
              <a:rPr lang="en-US" dirty="0"/>
              <a:t>It’s been awhile since we visited.   We</a:t>
            </a:r>
            <a:r>
              <a:rPr lang="en-US" i="1" dirty="0"/>
              <a:t> </a:t>
            </a:r>
            <a:r>
              <a:rPr lang="en-US" dirty="0"/>
              <a:t>should meet on Sunday.  Which one would be good for you?</a:t>
            </a:r>
          </a:p>
          <a:p>
            <a:r>
              <a:rPr lang="en-US" dirty="0"/>
              <a:t>We can meet in the middle somewhere since we would both have a two hour drive.  What city would that be?</a:t>
            </a:r>
          </a:p>
          <a:p>
            <a:r>
              <a:rPr lang="en-US" dirty="0"/>
              <a:t>Please let me know which</a:t>
            </a:r>
            <a:r>
              <a:rPr lang="en-US" b="1" dirty="0"/>
              <a:t> </a:t>
            </a:r>
            <a:r>
              <a:rPr lang="en-US" dirty="0"/>
              <a:t>Sunday and which restaurant would be good for you.  If you are not able to make the drive, then let me know.   I can drive down and pick you up to go out or to bring food in and eat at your house.</a:t>
            </a:r>
          </a:p>
          <a:p>
            <a:r>
              <a:rPr lang="en-US" dirty="0"/>
              <a:t>Let me know your decision.</a:t>
            </a:r>
          </a:p>
          <a:p>
            <a:r>
              <a:rPr lang="en-US" dirty="0"/>
              <a:t>Your niece,</a:t>
            </a:r>
          </a:p>
          <a:p>
            <a:r>
              <a:rPr lang="en-US" dirty="0"/>
              <a:t> </a:t>
            </a:r>
            <a:r>
              <a:rPr lang="en-US" dirty="0" err="1"/>
              <a:t>Shantea</a:t>
            </a:r>
            <a:endParaRPr lang="en-US" dirty="0"/>
          </a:p>
          <a:p>
            <a:r>
              <a:rPr lang="en-US" dirty="0"/>
              <a:t>Make sure your teacher sees </a:t>
            </a:r>
            <a:r>
              <a:rPr lang="en-US" dirty="0" smtClean="0"/>
              <a:t>this. Then </a:t>
            </a:r>
            <a:r>
              <a:rPr lang="en-US" dirty="0"/>
              <a:t>save under: L1a.yourname.test     (no spaces)</a:t>
            </a:r>
          </a:p>
        </p:txBody>
      </p:sp>
      <p:sp>
        <p:nvSpPr>
          <p:cNvPr id="3" name="TextBox 2"/>
          <p:cNvSpPr txBox="1"/>
          <p:nvPr/>
        </p:nvSpPr>
        <p:spPr>
          <a:xfrm>
            <a:off x="16701" y="76200"/>
            <a:ext cx="1042017" cy="369332"/>
          </a:xfrm>
          <a:prstGeom prst="rect">
            <a:avLst/>
          </a:prstGeom>
          <a:noFill/>
        </p:spPr>
        <p:txBody>
          <a:bodyPr wrap="none" rtlCol="0">
            <a:spAutoFit/>
          </a:bodyPr>
          <a:lstStyle/>
          <a:p>
            <a:r>
              <a:rPr lang="en-US" dirty="0" smtClean="0"/>
              <a:t>Test Out</a:t>
            </a:r>
            <a:endParaRPr lang="en-US" dirty="0"/>
          </a:p>
        </p:txBody>
      </p:sp>
      <p:sp>
        <p:nvSpPr>
          <p:cNvPr id="4" name="TextBox 3"/>
          <p:cNvSpPr txBox="1"/>
          <p:nvPr/>
        </p:nvSpPr>
        <p:spPr>
          <a:xfrm>
            <a:off x="6324600" y="1219200"/>
            <a:ext cx="1752600" cy="461665"/>
          </a:xfrm>
          <a:prstGeom prst="rect">
            <a:avLst/>
          </a:prstGeom>
          <a:noFill/>
        </p:spPr>
        <p:txBody>
          <a:bodyPr wrap="square" rtlCol="0">
            <a:spAutoFit/>
          </a:bodyPr>
          <a:lstStyle/>
          <a:p>
            <a:r>
              <a:rPr lang="en-US" sz="2400" dirty="0" smtClean="0">
                <a:hlinkClick r:id="rId2" action="ppaction://hlinkfile"/>
              </a:rPr>
              <a:t>TEST</a:t>
            </a:r>
            <a:endParaRPr lang="en-US" sz="2400" dirty="0"/>
          </a:p>
        </p:txBody>
      </p:sp>
    </p:spTree>
    <p:extLst>
      <p:ext uri="{BB962C8B-B14F-4D97-AF65-F5344CB8AC3E}">
        <p14:creationId xmlns:p14="http://schemas.microsoft.com/office/powerpoint/2010/main" val="795017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67400" y="3352800"/>
            <a:ext cx="914400" cy="457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800600" y="3200400"/>
            <a:ext cx="914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3400" y="609600"/>
            <a:ext cx="8229600" cy="856488"/>
          </a:xfrm>
          <a:solidFill>
            <a:schemeClr val="bg1"/>
          </a:solidFill>
        </p:spPr>
        <p:txBody>
          <a:bodyPr/>
          <a:lstStyle/>
          <a:p>
            <a:r>
              <a:rPr lang="en-US" dirty="0" smtClean="0"/>
              <a:t>Prior Skill- save documents</a:t>
            </a:r>
            <a:endParaRPr lang="en-US" dirty="0"/>
          </a:p>
        </p:txBody>
      </p:sp>
      <p:sp>
        <p:nvSpPr>
          <p:cNvPr id="3" name="Content Placeholder 2"/>
          <p:cNvSpPr>
            <a:spLocks noGrp="1"/>
          </p:cNvSpPr>
          <p:nvPr>
            <p:ph idx="1"/>
          </p:nvPr>
        </p:nvSpPr>
        <p:spPr>
          <a:solidFill>
            <a:schemeClr val="bg1"/>
          </a:solidFill>
        </p:spPr>
        <p:txBody>
          <a:bodyPr>
            <a:normAutofit fontScale="92500" lnSpcReduction="10000"/>
          </a:bodyPr>
          <a:lstStyle/>
          <a:p>
            <a:r>
              <a:rPr lang="en-US" dirty="0" smtClean="0"/>
              <a:t>1. After you are done with a task, </a:t>
            </a:r>
          </a:p>
          <a:p>
            <a:pPr marL="0" indent="0">
              <a:buNone/>
            </a:pPr>
            <a:r>
              <a:rPr lang="en-US" dirty="0" smtClean="0"/>
              <a:t>       raise your hand for your teacher to see it.</a:t>
            </a:r>
          </a:p>
          <a:p>
            <a:endParaRPr lang="en-US" dirty="0" smtClean="0"/>
          </a:p>
          <a:p>
            <a:r>
              <a:rPr lang="en-US" dirty="0" smtClean="0"/>
              <a:t>2. Go to top left and click on </a:t>
            </a:r>
          </a:p>
          <a:p>
            <a:endParaRPr lang="en-US" dirty="0"/>
          </a:p>
          <a:p>
            <a:r>
              <a:rPr lang="en-US" dirty="0" smtClean="0"/>
              <a:t>3. Drop down click on ‘save as’</a:t>
            </a:r>
          </a:p>
          <a:p>
            <a:endParaRPr lang="en-US" dirty="0"/>
          </a:p>
          <a:p>
            <a:r>
              <a:rPr lang="en-US" dirty="0" smtClean="0"/>
              <a:t>4. Type in </a:t>
            </a:r>
            <a:r>
              <a:rPr lang="en-US" dirty="0"/>
              <a:t>: </a:t>
            </a:r>
            <a:r>
              <a:rPr lang="en-US" dirty="0" smtClean="0"/>
              <a:t>L2a.yourname.test , in the bottom box</a:t>
            </a:r>
          </a:p>
          <a:p>
            <a:endParaRPr lang="en-US" dirty="0"/>
          </a:p>
          <a:p>
            <a:r>
              <a:rPr lang="en-US" dirty="0" smtClean="0"/>
              <a:t>5. Click Save ,at the bottom right</a:t>
            </a:r>
            <a:endParaRPr lang="en-US" dirty="0"/>
          </a:p>
        </p:txBody>
      </p:sp>
      <p:sp>
        <p:nvSpPr>
          <p:cNvPr id="6" name="Rectangle 5"/>
          <p:cNvSpPr/>
          <p:nvPr/>
        </p:nvSpPr>
        <p:spPr>
          <a:xfrm>
            <a:off x="5156200" y="3340100"/>
            <a:ext cx="990600" cy="381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File</a:t>
            </a:r>
            <a:endParaRPr lang="en-US" dirty="0"/>
          </a:p>
        </p:txBody>
      </p:sp>
    </p:spTree>
    <p:extLst>
      <p:ext uri="{BB962C8B-B14F-4D97-AF65-F5344CB8AC3E}">
        <p14:creationId xmlns:p14="http://schemas.microsoft.com/office/powerpoint/2010/main" val="39439206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3</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2350729" y="3810000"/>
            <a:ext cx="4206344" cy="523220"/>
          </a:xfrm>
          <a:prstGeom prst="rect">
            <a:avLst/>
          </a:prstGeom>
        </p:spPr>
        <p:txBody>
          <a:bodyPr wrap="none">
            <a:spAutoFit/>
          </a:bodyPr>
          <a:lstStyle/>
          <a:p>
            <a:pPr algn="ctr"/>
            <a:r>
              <a:rPr lang="en-US" sz="2800" dirty="0" smtClean="0"/>
              <a:t>b. Feature: Drag and Drop</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3</a:t>
            </a:r>
            <a:endParaRPr lang="en-US" dirty="0"/>
          </a:p>
        </p:txBody>
      </p:sp>
      <p:sp>
        <p:nvSpPr>
          <p:cNvPr id="4" name="Content Placeholder 3"/>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181600" y="0"/>
            <a:ext cx="3124200" cy="89611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2"/>
                </a:solidFill>
                <a:effectLst/>
                <a:uLnTx/>
                <a:uFillTx/>
                <a:latin typeface="+mj-lt"/>
                <a:ea typeface="+mj-ea"/>
                <a:cs typeface="+mj-cs"/>
              </a:rPr>
              <a:t>Lesson 3</a:t>
            </a:r>
            <a:endParaRPr kumimoji="0" lang="en-US" sz="4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1295400" y="634502"/>
            <a:ext cx="3982950" cy="523220"/>
          </a:xfrm>
          <a:prstGeom prst="rect">
            <a:avLst/>
          </a:prstGeom>
          <a:noFill/>
        </p:spPr>
        <p:txBody>
          <a:bodyPr wrap="none" rtlCol="0">
            <a:spAutoFit/>
          </a:bodyPr>
          <a:lstStyle/>
          <a:p>
            <a:r>
              <a:rPr lang="en-US" sz="2800" dirty="0" smtClean="0"/>
              <a:t>Features: Drag and Drop</a:t>
            </a:r>
            <a:endParaRPr 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100" y="1435100"/>
            <a:ext cx="6953250"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Down Arrow 3">
            <a:hlinkClick r:id="rId3"/>
          </p:cNvPr>
          <p:cNvSpPr/>
          <p:nvPr/>
        </p:nvSpPr>
        <p:spPr>
          <a:xfrm rot="16200000">
            <a:off x="647700" y="22860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a:hlinkClick r:id="rId4"/>
          </p:cNvPr>
          <p:cNvSpPr/>
          <p:nvPr/>
        </p:nvSpPr>
        <p:spPr>
          <a:xfrm rot="5400000">
            <a:off x="8115300" y="22860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a:hlinkClick r:id="rId5"/>
          </p:cNvPr>
          <p:cNvSpPr/>
          <p:nvPr/>
        </p:nvSpPr>
        <p:spPr>
          <a:xfrm rot="5400000">
            <a:off x="8032750" y="43434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a:hlinkClick r:id="rId6"/>
          </p:cNvPr>
          <p:cNvSpPr/>
          <p:nvPr/>
        </p:nvSpPr>
        <p:spPr>
          <a:xfrm rot="16200000">
            <a:off x="647700" y="4533900"/>
            <a:ext cx="3810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2209800"/>
            <a:ext cx="5715000" cy="3416320"/>
          </a:xfrm>
          <a:prstGeom prst="rect">
            <a:avLst/>
          </a:prstGeom>
        </p:spPr>
        <p:txBody>
          <a:bodyPr wrap="square">
            <a:spAutoFit/>
          </a:bodyPr>
          <a:lstStyle/>
          <a:p>
            <a:r>
              <a:rPr lang="en-US" dirty="0"/>
              <a:t>Drag and Drop</a:t>
            </a:r>
          </a:p>
          <a:p>
            <a:r>
              <a:rPr lang="en-US" dirty="0"/>
              <a:t>You want pictures like these.  </a:t>
            </a:r>
          </a:p>
          <a:p>
            <a:r>
              <a:rPr lang="en-US" dirty="0" smtClean="0"/>
              <a:t>1.Click </a:t>
            </a:r>
            <a:r>
              <a:rPr lang="en-US" dirty="0"/>
              <a:t>on the Insert feature on the top tool bar.</a:t>
            </a:r>
          </a:p>
          <a:p>
            <a:r>
              <a:rPr lang="en-US" dirty="0" smtClean="0"/>
              <a:t>2.From </a:t>
            </a:r>
            <a:r>
              <a:rPr lang="en-US" dirty="0"/>
              <a:t>the drop down menu click on Clip Art</a:t>
            </a:r>
          </a:p>
          <a:p>
            <a:r>
              <a:rPr lang="en-US" dirty="0" smtClean="0"/>
              <a:t>3.When </a:t>
            </a:r>
            <a:r>
              <a:rPr lang="en-US" dirty="0"/>
              <a:t>sidebar opens on the right, key in technology into the search for box.</a:t>
            </a:r>
          </a:p>
          <a:p>
            <a:r>
              <a:rPr lang="en-US" dirty="0" smtClean="0"/>
              <a:t>4.Find </a:t>
            </a:r>
            <a:r>
              <a:rPr lang="en-US" dirty="0"/>
              <a:t>the two pictures, click and drag into the page at the bottom.</a:t>
            </a:r>
          </a:p>
          <a:p>
            <a:r>
              <a:rPr lang="en-US" dirty="0" smtClean="0"/>
              <a:t>5.To </a:t>
            </a:r>
            <a:r>
              <a:rPr lang="en-US" dirty="0"/>
              <a:t>resize click in the middle of the picture until a box appears</a:t>
            </a:r>
          </a:p>
          <a:p>
            <a:r>
              <a:rPr lang="en-US" dirty="0" smtClean="0"/>
              <a:t>6.Then </a:t>
            </a:r>
            <a:r>
              <a:rPr lang="en-US" dirty="0"/>
              <a:t>go the corner of the picture and drag until the two pictures are the same size.</a:t>
            </a:r>
          </a:p>
        </p:txBody>
      </p:sp>
      <p:sp>
        <p:nvSpPr>
          <p:cNvPr id="3" name="TextBox 2"/>
          <p:cNvSpPr txBox="1"/>
          <p:nvPr/>
        </p:nvSpPr>
        <p:spPr>
          <a:xfrm>
            <a:off x="7467600" y="1143000"/>
            <a:ext cx="716222" cy="369332"/>
          </a:xfrm>
          <a:prstGeom prst="rect">
            <a:avLst/>
          </a:prstGeom>
          <a:noFill/>
        </p:spPr>
        <p:txBody>
          <a:bodyPr wrap="none" rtlCol="0">
            <a:spAutoFit/>
          </a:bodyPr>
          <a:lstStyle/>
          <a:p>
            <a:r>
              <a:rPr lang="en-US" dirty="0" smtClean="0">
                <a:hlinkClick r:id="rId2" action="ppaction://hlinkfile"/>
              </a:rPr>
              <a:t>TEST</a:t>
            </a:r>
            <a:endParaRPr lang="en-US" dirty="0"/>
          </a:p>
        </p:txBody>
      </p:sp>
      <p:sp>
        <p:nvSpPr>
          <p:cNvPr id="4" name="TextBox 3"/>
          <p:cNvSpPr txBox="1"/>
          <p:nvPr/>
        </p:nvSpPr>
        <p:spPr>
          <a:xfrm>
            <a:off x="7086600" y="1624568"/>
            <a:ext cx="1631665" cy="369332"/>
          </a:xfrm>
          <a:prstGeom prst="rect">
            <a:avLst/>
          </a:prstGeom>
          <a:noFill/>
        </p:spPr>
        <p:txBody>
          <a:bodyPr wrap="none" rtlCol="0">
            <a:spAutoFit/>
          </a:bodyPr>
          <a:lstStyle/>
          <a:p>
            <a:r>
              <a:rPr lang="en-US" dirty="0" smtClean="0"/>
              <a:t>Download test</a:t>
            </a:r>
            <a:endParaRPr lang="en-US" dirty="0"/>
          </a:p>
        </p:txBody>
      </p:sp>
    </p:spTree>
    <p:extLst>
      <p:ext uri="{BB962C8B-B14F-4D97-AF65-F5344CB8AC3E}">
        <p14:creationId xmlns:p14="http://schemas.microsoft.com/office/powerpoint/2010/main" val="9284034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4</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2113131" y="3810000"/>
            <a:ext cx="4681539" cy="523220"/>
          </a:xfrm>
          <a:prstGeom prst="rect">
            <a:avLst/>
          </a:prstGeom>
        </p:spPr>
        <p:txBody>
          <a:bodyPr wrap="none">
            <a:spAutoFit/>
          </a:bodyPr>
          <a:lstStyle/>
          <a:p>
            <a:pPr algn="ctr"/>
            <a:r>
              <a:rPr lang="en-US" sz="2800" dirty="0" smtClean="0"/>
              <a:t>b. Feature: Copy, Move, Paste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4</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700" y="1371600"/>
            <a:ext cx="6781800" cy="483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905000" y="1002268"/>
            <a:ext cx="979307" cy="369332"/>
          </a:xfrm>
          <a:prstGeom prst="rect">
            <a:avLst/>
          </a:prstGeom>
          <a:noFill/>
        </p:spPr>
        <p:txBody>
          <a:bodyPr wrap="none" rtlCol="0">
            <a:spAutoFit/>
          </a:bodyPr>
          <a:lstStyle/>
          <a:p>
            <a:r>
              <a:rPr lang="en-US" dirty="0" smtClean="0">
                <a:hlinkClick r:id="rId2" action="ppaction://hlinkfile"/>
              </a:rPr>
              <a:t>Practice</a:t>
            </a:r>
            <a:endParaRPr lang="en-US" dirty="0"/>
          </a:p>
        </p:txBody>
      </p:sp>
    </p:spTree>
    <p:extLst>
      <p:ext uri="{BB962C8B-B14F-4D97-AF65-F5344CB8AC3E}">
        <p14:creationId xmlns:p14="http://schemas.microsoft.com/office/powerpoint/2010/main" val="33715873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3600" y="49276"/>
            <a:ext cx="3505200" cy="5715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2"/>
                </a:solidFill>
                <a:effectLst/>
                <a:uLnTx/>
                <a:uFillTx/>
                <a:latin typeface="+mj-lt"/>
                <a:ea typeface="+mj-ea"/>
                <a:cs typeface="+mj-cs"/>
              </a:rPr>
              <a:t>Lesson 4</a:t>
            </a:r>
            <a:endParaRPr kumimoji="0" lang="en-US" sz="32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1828800" y="1066800"/>
            <a:ext cx="4312271" cy="523220"/>
          </a:xfrm>
          <a:prstGeom prst="rect">
            <a:avLst/>
          </a:prstGeom>
          <a:noFill/>
        </p:spPr>
        <p:txBody>
          <a:bodyPr wrap="none" rtlCol="0">
            <a:spAutoFit/>
          </a:bodyPr>
          <a:lstStyle/>
          <a:p>
            <a:r>
              <a:rPr lang="en-US" sz="2800" dirty="0" smtClean="0"/>
              <a:t>Feature: Copy, Move, Paste</a:t>
            </a:r>
            <a:endParaRPr lang="en-US" sz="2800" dirty="0"/>
          </a:p>
        </p:txBody>
      </p:sp>
      <p:sp>
        <p:nvSpPr>
          <p:cNvPr id="4" name="TextBox 3"/>
          <p:cNvSpPr txBox="1"/>
          <p:nvPr/>
        </p:nvSpPr>
        <p:spPr>
          <a:xfrm>
            <a:off x="7086600" y="1066800"/>
            <a:ext cx="716222" cy="369332"/>
          </a:xfrm>
          <a:prstGeom prst="rect">
            <a:avLst/>
          </a:prstGeom>
          <a:noFill/>
        </p:spPr>
        <p:txBody>
          <a:bodyPr wrap="none" rtlCol="0">
            <a:spAutoFit/>
          </a:bodyPr>
          <a:lstStyle/>
          <a:p>
            <a:r>
              <a:rPr lang="en-US" dirty="0" smtClean="0">
                <a:hlinkClick r:id="rId2" action="ppaction://hlinkfile"/>
              </a:rPr>
              <a:t>TEST</a:t>
            </a:r>
            <a:endParaRPr lang="en-US" dirty="0"/>
          </a:p>
        </p:txBody>
      </p:sp>
      <p:sp>
        <p:nvSpPr>
          <p:cNvPr id="6" name="Rectangle 5"/>
          <p:cNvSpPr/>
          <p:nvPr/>
        </p:nvSpPr>
        <p:spPr>
          <a:xfrm>
            <a:off x="403535" y="1905000"/>
            <a:ext cx="8229600" cy="3600986"/>
          </a:xfrm>
          <a:prstGeom prst="rect">
            <a:avLst/>
          </a:prstGeom>
        </p:spPr>
        <p:txBody>
          <a:bodyPr wrap="square">
            <a:spAutoFit/>
          </a:bodyPr>
          <a:lstStyle/>
          <a:p>
            <a:r>
              <a:rPr lang="en-US" sz="1200" dirty="0"/>
              <a:t>Directions:</a:t>
            </a:r>
          </a:p>
          <a:p>
            <a:r>
              <a:rPr lang="en-US" sz="1200" dirty="0"/>
              <a:t>As you read the article, you will see that the paragraphs are out of order.  </a:t>
            </a:r>
          </a:p>
          <a:p>
            <a:r>
              <a:rPr lang="en-US" sz="1200" dirty="0"/>
              <a:t>-The second paragraph needs to be first.  </a:t>
            </a:r>
          </a:p>
          <a:p>
            <a:r>
              <a:rPr lang="en-US" sz="1200" dirty="0"/>
              <a:t>-So highlight and copy the second paragraph and move to the beginning of the essay.  </a:t>
            </a:r>
          </a:p>
          <a:p>
            <a:r>
              <a:rPr lang="en-US" sz="1200" dirty="0"/>
              <a:t>-Make sure you cut or delete the one that you don’t want.</a:t>
            </a:r>
          </a:p>
          <a:p>
            <a:r>
              <a:rPr lang="en-US" sz="1200" dirty="0"/>
              <a:t>-Place your name on the top.</a:t>
            </a:r>
          </a:p>
          <a:p>
            <a:r>
              <a:rPr lang="en-US" sz="1200" dirty="0"/>
              <a:t>-Raise your hand for your teacher to check and then submit</a:t>
            </a:r>
            <a:r>
              <a:rPr lang="en-US" sz="1200" dirty="0" smtClean="0"/>
              <a:t>.</a:t>
            </a:r>
            <a:endParaRPr lang="en-US" sz="1200" dirty="0"/>
          </a:p>
          <a:p>
            <a:r>
              <a:rPr lang="en-US" sz="1200" dirty="0"/>
              <a:t> </a:t>
            </a:r>
          </a:p>
          <a:p>
            <a:r>
              <a:rPr lang="en-US" sz="1200" dirty="0"/>
              <a:t> </a:t>
            </a:r>
          </a:p>
          <a:p>
            <a:r>
              <a:rPr lang="en-US" sz="1200" dirty="0"/>
              <a:t> </a:t>
            </a:r>
          </a:p>
          <a:p>
            <a:r>
              <a:rPr lang="en-US" sz="1200" dirty="0"/>
              <a:t> </a:t>
            </a:r>
          </a:p>
          <a:p>
            <a:r>
              <a:rPr lang="en-US" sz="1200" dirty="0"/>
              <a:t>THE WEEKEND</a:t>
            </a:r>
          </a:p>
          <a:p>
            <a:r>
              <a:rPr lang="en-US" sz="1200" dirty="0"/>
              <a:t>Saturday would consist of breakfast on their own or find their own groups.  Everyone will meet by 9:00 a.m. at the town square to head to the zoo.  We will spend several hours and then head for lunch at the Golden Corral, where a room is reserved.  The afternoon is the art museum and natural history museum.  They are in the same part of town.  We’ll head back about 4:00 p.m. to go out to dinner by 6:00 P.M.</a:t>
            </a:r>
          </a:p>
          <a:p>
            <a:r>
              <a:rPr lang="en-US" sz="1200" dirty="0"/>
              <a:t>We are planning our weekend and we came up with some places to go that everyone would like to participate in for part of the time.  We knew that we had all day Saturday and half of Sunday.  People would come on Friday and then leave in the afternoon on Sunday to go home.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a:t>
            </a:r>
            <a:endParaRPr lang="en-US" dirty="0"/>
          </a:p>
        </p:txBody>
      </p:sp>
      <p:sp>
        <p:nvSpPr>
          <p:cNvPr id="3" name="Content Placeholder 2"/>
          <p:cNvSpPr>
            <a:spLocks noGrp="1"/>
          </p:cNvSpPr>
          <p:nvPr>
            <p:ph idx="1"/>
          </p:nvPr>
        </p:nvSpPr>
        <p:spPr>
          <a:xfrm>
            <a:off x="1554185" y="2133600"/>
            <a:ext cx="5105400" cy="1219200"/>
          </a:xfrm>
        </p:spPr>
        <p:txBody>
          <a:bodyPr>
            <a:normAutofit/>
          </a:bodyPr>
          <a:lstStyle/>
          <a:p>
            <a:pPr algn="ctr">
              <a:buNone/>
            </a:pPr>
            <a:r>
              <a:rPr lang="en-US" sz="2800" dirty="0" smtClean="0"/>
              <a:t>a. Introduction to Computer</a:t>
            </a:r>
          </a:p>
          <a:p>
            <a:pPr algn="ctr">
              <a:buNone/>
            </a:pPr>
            <a:r>
              <a:rPr lang="en-US" sz="2800" dirty="0" smtClean="0"/>
              <a:t>  to identify items correctly</a:t>
            </a:r>
          </a:p>
        </p:txBody>
      </p:sp>
      <p:sp>
        <p:nvSpPr>
          <p:cNvPr id="4" name="Rectangle 3"/>
          <p:cNvSpPr/>
          <p:nvPr/>
        </p:nvSpPr>
        <p:spPr>
          <a:xfrm>
            <a:off x="1528089" y="4191000"/>
            <a:ext cx="5621924" cy="954107"/>
          </a:xfrm>
          <a:prstGeom prst="rect">
            <a:avLst/>
          </a:prstGeom>
        </p:spPr>
        <p:txBody>
          <a:bodyPr wrap="none">
            <a:spAutoFit/>
          </a:bodyPr>
          <a:lstStyle/>
          <a:p>
            <a:pPr algn="ctr"/>
            <a:r>
              <a:rPr lang="en-US" sz="2800" dirty="0" smtClean="0"/>
              <a:t>b. Introduction to Keyboarding</a:t>
            </a:r>
          </a:p>
          <a:p>
            <a:pPr algn="ctr"/>
            <a:r>
              <a:rPr lang="en-US" sz="2800" dirty="0" smtClean="0"/>
              <a:t>        to use the site for keyboarding </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5</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5</a:t>
            </a:r>
            <a:endParaRPr lang="en-US" dirty="0"/>
          </a:p>
        </p:txBody>
      </p:sp>
      <p:sp>
        <p:nvSpPr>
          <p:cNvPr id="4" name="Content Placeholder 3"/>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5</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6</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6</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6</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7</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0"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Level of Proficiency</a:t>
            </a:r>
            <a:endParaRPr lang="en-US" dirty="0"/>
          </a:p>
        </p:txBody>
      </p:sp>
      <p:sp>
        <p:nvSpPr>
          <p:cNvPr id="5" name="Text Placeholder 4"/>
          <p:cNvSpPr>
            <a:spLocks noGrp="1"/>
          </p:cNvSpPr>
          <p:nvPr>
            <p:ph type="body" idx="1"/>
          </p:nvPr>
        </p:nvSpPr>
        <p:spPr/>
        <p:txBody>
          <a:bodyPr/>
          <a:lstStyle/>
          <a:p>
            <a:pPr algn="ctr"/>
            <a:r>
              <a:rPr lang="en-US" dirty="0" smtClean="0"/>
              <a:t>Computer</a:t>
            </a:r>
            <a:endParaRPr lang="en-US" dirty="0"/>
          </a:p>
        </p:txBody>
      </p:sp>
      <p:sp>
        <p:nvSpPr>
          <p:cNvPr id="7" name="Text Placeholder 6"/>
          <p:cNvSpPr>
            <a:spLocks noGrp="1"/>
          </p:cNvSpPr>
          <p:nvPr>
            <p:ph type="body" sz="half" idx="3"/>
          </p:nvPr>
        </p:nvSpPr>
        <p:spPr/>
        <p:txBody>
          <a:bodyPr/>
          <a:lstStyle/>
          <a:p>
            <a:pPr algn="ctr"/>
            <a:r>
              <a:rPr lang="en-US" dirty="0" smtClean="0"/>
              <a:t>Keyboard</a:t>
            </a:r>
            <a:endParaRPr lang="en-US" dirty="0"/>
          </a:p>
        </p:txBody>
      </p:sp>
      <p:pic>
        <p:nvPicPr>
          <p:cNvPr id="2051" name="Picture 3" descr="C:\Documents and Settings\Scaine\Local Settings\Temporary Internet Files\Content.IE5\V5ZOGO72\MC900442038[1].wmf"/>
          <p:cNvPicPr>
            <a:picLocks noGrp="1" noChangeAspect="1" noChangeArrowheads="1"/>
          </p:cNvPicPr>
          <p:nvPr>
            <p:ph sz="quarter" idx="4"/>
          </p:nvPr>
        </p:nvPicPr>
        <p:blipFill>
          <a:blip r:embed="rId3" cstate="print"/>
          <a:srcRect/>
          <a:stretch>
            <a:fillRect/>
          </a:stretch>
        </p:blipFill>
        <p:spPr bwMode="auto">
          <a:xfrm>
            <a:off x="5638800" y="2743200"/>
            <a:ext cx="2242389" cy="2794794"/>
          </a:xfrm>
          <a:prstGeom prst="rect">
            <a:avLst/>
          </a:prstGeom>
          <a:noFill/>
        </p:spPr>
      </p:pic>
      <p:pic>
        <p:nvPicPr>
          <p:cNvPr id="2052" name="Picture 4" descr="C:\Documents and Settings\Scaine\Local Settings\Temporary Internet Files\Content.IE5\E8LDZNOP\MC900431540[1].png"/>
          <p:cNvPicPr>
            <a:picLocks noChangeAspect="1" noChangeArrowheads="1"/>
          </p:cNvPicPr>
          <p:nvPr/>
        </p:nvPicPr>
        <p:blipFill>
          <a:blip r:embed="rId4" cstate="print"/>
          <a:srcRect/>
          <a:stretch>
            <a:fillRect/>
          </a:stretch>
        </p:blipFill>
        <p:spPr bwMode="auto">
          <a:xfrm>
            <a:off x="1535112" y="2690812"/>
            <a:ext cx="2503487" cy="2698369"/>
          </a:xfrm>
          <a:prstGeom prst="rect">
            <a:avLst/>
          </a:prstGeom>
          <a:noFill/>
        </p:spPr>
      </p:pic>
      <p:sp>
        <p:nvSpPr>
          <p:cNvPr id="12" name="TextBox 11"/>
          <p:cNvSpPr txBox="1"/>
          <p:nvPr/>
        </p:nvSpPr>
        <p:spPr>
          <a:xfrm>
            <a:off x="2514600" y="3124200"/>
            <a:ext cx="1377454" cy="369332"/>
          </a:xfrm>
          <a:prstGeom prst="rect">
            <a:avLst/>
          </a:prstGeom>
          <a:noFill/>
        </p:spPr>
        <p:txBody>
          <a:bodyPr wrap="square" rtlCol="0">
            <a:spAutoFit/>
          </a:bodyPr>
          <a:lstStyle/>
          <a:p>
            <a:r>
              <a:rPr lang="en-US" dirty="0" smtClean="0">
                <a:solidFill>
                  <a:schemeClr val="bg1"/>
                </a:solidFill>
              </a:rPr>
              <a:t>Vocabulary</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7</a:t>
            </a:r>
            <a:endParaRPr lang="en-US" dirty="0"/>
          </a:p>
        </p:txBody>
      </p:sp>
      <p:sp>
        <p:nvSpPr>
          <p:cNvPr id="4" name="Content Placeholder 3"/>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7</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8</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05208" y="3810000"/>
            <a:ext cx="1897379" cy="523220"/>
          </a:xfrm>
          <a:prstGeom prst="rect">
            <a:avLst/>
          </a:prstGeom>
        </p:spPr>
        <p:txBody>
          <a:bodyPr wrap="none">
            <a:spAutoFit/>
          </a:bodyPr>
          <a:lstStyle/>
          <a:p>
            <a:pPr algn="ctr"/>
            <a:r>
              <a:rPr lang="en-US" sz="2800" dirty="0" smtClean="0"/>
              <a:t>b. Feature: </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8</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8</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9</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9</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9</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Computer Items</a:t>
            </a:r>
            <a:endParaRPr lang="en-US" dirty="0"/>
          </a:p>
        </p:txBody>
      </p:sp>
      <p:sp>
        <p:nvSpPr>
          <p:cNvPr id="8" name="Content Placeholder 7"/>
          <p:cNvSpPr>
            <a:spLocks noGrp="1"/>
          </p:cNvSpPr>
          <p:nvPr>
            <p:ph idx="1"/>
          </p:nvPr>
        </p:nvSpPr>
        <p:spPr/>
        <p:txBody>
          <a:bodyPr/>
          <a:lstStyle/>
          <a:p>
            <a:pPr>
              <a:buNone/>
            </a:pPr>
            <a:r>
              <a:rPr lang="en-US" b="1" dirty="0" smtClean="0"/>
              <a:t>Look through the messy room and click on the computer and technology related items to match the word bank. Then chose the correct description for its use. Have fun!</a:t>
            </a:r>
          </a:p>
          <a:p>
            <a:pPr>
              <a:buNone/>
            </a:pPr>
            <a:endParaRPr lang="en-US" b="1" dirty="0" smtClean="0">
              <a:hlinkClick r:id="rId3"/>
            </a:endParaRPr>
          </a:p>
          <a:p>
            <a:pPr>
              <a:buNone/>
            </a:pPr>
            <a:r>
              <a:rPr lang="en-US" b="1" dirty="0" smtClean="0">
                <a:hlinkClick r:id="rId3"/>
              </a:rPr>
              <a:t>Click here :  COMPUTER VOCABULARY</a:t>
            </a:r>
            <a:endParaRPr lang="en-US" b="1" dirty="0" smtClean="0"/>
          </a:p>
          <a:p>
            <a:pPr>
              <a:buNone/>
            </a:pPr>
            <a:endParaRPr lang="en-US" b="1" dirty="0" smtClean="0"/>
          </a:p>
          <a:p>
            <a:r>
              <a:rPr lang="en-US" b="1" dirty="0" smtClean="0"/>
              <a:t>When done, raise your hand for your teacher to see your score.</a:t>
            </a:r>
          </a:p>
          <a:p>
            <a:pPr>
              <a:buNone/>
            </a:pP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10</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10</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10</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11</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11</a:t>
            </a:r>
            <a:endParaRPr lang="en-US" dirty="0"/>
          </a:p>
        </p:txBody>
      </p:sp>
      <p:sp>
        <p:nvSpPr>
          <p:cNvPr id="4" name="Content Placeholder 3"/>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11</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12</a:t>
            </a:r>
            <a:endParaRPr lang="en-US" dirty="0"/>
          </a:p>
        </p:txBody>
      </p:sp>
      <p:sp>
        <p:nvSpPr>
          <p:cNvPr id="3" name="Content Placeholder 2"/>
          <p:cNvSpPr>
            <a:spLocks noGrp="1"/>
          </p:cNvSpPr>
          <p:nvPr>
            <p:ph idx="1"/>
          </p:nvPr>
        </p:nvSpPr>
        <p:spPr>
          <a:xfrm>
            <a:off x="3352800" y="28194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3550092" y="3810000"/>
            <a:ext cx="1807611" cy="523220"/>
          </a:xfrm>
          <a:prstGeom prst="rect">
            <a:avLst/>
          </a:prstGeom>
        </p:spPr>
        <p:txBody>
          <a:bodyPr wrap="none">
            <a:spAutoFit/>
          </a:bodyPr>
          <a:lstStyle/>
          <a:p>
            <a:pPr algn="ctr"/>
            <a:r>
              <a:rPr lang="en-US" sz="2800" dirty="0" smtClean="0"/>
              <a:t>b. Feature:</a:t>
            </a:r>
            <a:endParaRPr lang="en-US" sz="2800" dirty="0"/>
          </a:p>
        </p:txBody>
      </p:sp>
      <p:sp>
        <p:nvSpPr>
          <p:cNvPr id="5" name="Rectangle 4"/>
          <p:cNvSpPr/>
          <p:nvPr/>
        </p:nvSpPr>
        <p:spPr>
          <a:xfrm>
            <a:off x="3429000" y="48768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dirty="0" smtClean="0"/>
              <a:t>Lesson 12</a:t>
            </a:r>
            <a:endParaRPr lang="en-US" dirty="0"/>
          </a:p>
        </p:txBody>
      </p:sp>
      <p:sp>
        <p:nvSpPr>
          <p:cNvPr id="5" name="Content Placeholder 4"/>
          <p:cNvSpPr txBox="1">
            <a:spLocks noGrp="1"/>
          </p:cNvSpPr>
          <p:nvPr>
            <p:ph idx="1"/>
          </p:nvPr>
        </p:nvSpPr>
        <p:spPr>
          <a:prstGeom prst="rect">
            <a:avLst/>
          </a:prstGeom>
          <a:noFill/>
        </p:spPr>
        <p:txBody>
          <a:bodyPr wrap="none" rtlCol="0">
            <a:spAutoFit/>
          </a:bodyPr>
          <a:lstStyle/>
          <a:p>
            <a:r>
              <a:rPr lang="en-US" sz="2000" dirty="0" smtClean="0"/>
              <a:t>a. Warm-UP Activity</a:t>
            </a:r>
            <a:endParaRPr 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Keyboarding</a:t>
            </a:r>
            <a:endParaRPr lang="en-US" dirty="0"/>
          </a:p>
        </p:txBody>
      </p:sp>
      <p:sp>
        <p:nvSpPr>
          <p:cNvPr id="3" name="Content Placeholder 2"/>
          <p:cNvSpPr>
            <a:spLocks noGrp="1"/>
          </p:cNvSpPr>
          <p:nvPr>
            <p:ph idx="1"/>
          </p:nvPr>
        </p:nvSpPr>
        <p:spPr>
          <a:xfrm>
            <a:off x="457200" y="2438400"/>
            <a:ext cx="8229600" cy="3505200"/>
          </a:xfrm>
        </p:spPr>
        <p:txBody>
          <a:bodyPr/>
          <a:lstStyle/>
          <a:p>
            <a:pPr algn="ctr">
              <a:buNone/>
            </a:pPr>
            <a:r>
              <a:rPr lang="en-US" dirty="0" smtClean="0">
                <a:hlinkClick r:id="rId2"/>
              </a:rPr>
              <a:t> </a:t>
            </a:r>
            <a:r>
              <a:rPr lang="en-US" dirty="0" smtClean="0"/>
              <a:t> </a:t>
            </a:r>
          </a:p>
          <a:p>
            <a:r>
              <a:rPr lang="en-US" dirty="0" smtClean="0"/>
              <a:t>Practice keyboarding skills Novice to Proficient</a:t>
            </a:r>
          </a:p>
          <a:p>
            <a:endParaRPr lang="en-US" dirty="0" smtClean="0"/>
          </a:p>
          <a:p>
            <a:r>
              <a:rPr lang="en-US" dirty="0" smtClean="0"/>
              <a:t>Login with username and password given by teacher</a:t>
            </a:r>
          </a:p>
          <a:p>
            <a:endParaRPr lang="en-US" dirty="0" smtClean="0"/>
          </a:p>
          <a:p>
            <a:r>
              <a:rPr lang="en-US" dirty="0" smtClean="0"/>
              <a:t>It saves your work and progress automatically</a:t>
            </a:r>
          </a:p>
          <a:p>
            <a:endParaRPr lang="en-US" dirty="0" smtClean="0"/>
          </a:p>
          <a:p>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0408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Lesson 12</a:t>
            </a:r>
            <a:endParaRPr kumimoji="0" 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TextBox 2"/>
          <p:cNvSpPr txBox="1"/>
          <p:nvPr/>
        </p:nvSpPr>
        <p:spPr>
          <a:xfrm>
            <a:off x="2362200" y="1828800"/>
            <a:ext cx="1438342" cy="523220"/>
          </a:xfrm>
          <a:prstGeom prst="rect">
            <a:avLst/>
          </a:prstGeom>
          <a:noFill/>
        </p:spPr>
        <p:txBody>
          <a:bodyPr wrap="none" rtlCol="0">
            <a:spAutoFit/>
          </a:bodyPr>
          <a:lstStyle/>
          <a:p>
            <a:r>
              <a:rPr lang="en-US" sz="2800" dirty="0" smtClean="0"/>
              <a:t>Feature:</a:t>
            </a:r>
            <a:endParaRPr lang="en-US" sz="2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___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Computer test out</a:t>
            </a:r>
            <a:endParaRPr lang="en-US" dirty="0"/>
          </a:p>
        </p:txBody>
      </p:sp>
      <p:sp>
        <p:nvSpPr>
          <p:cNvPr id="3" name="Content Placeholder 2"/>
          <p:cNvSpPr>
            <a:spLocks noGrp="1"/>
          </p:cNvSpPr>
          <p:nvPr>
            <p:ph idx="1"/>
          </p:nvPr>
        </p:nvSpPr>
        <p:spPr/>
        <p:txBody>
          <a:bodyPr/>
          <a:lstStyle/>
          <a:p>
            <a:r>
              <a:rPr lang="en-US" dirty="0" smtClean="0">
                <a:hlinkClick r:id="rId2"/>
              </a:rPr>
              <a:t>Novice  Level</a:t>
            </a:r>
            <a:r>
              <a:rPr lang="en-US" dirty="0" smtClean="0"/>
              <a:t>     see power points</a:t>
            </a:r>
            <a:endParaRPr lang="en-US" dirty="0" smtClean="0">
              <a:hlinkClick r:id="rId3"/>
            </a:endParaRPr>
          </a:p>
          <a:p>
            <a:r>
              <a:rPr lang="en-US" dirty="0" smtClean="0">
                <a:hlinkClick r:id="rId3"/>
              </a:rPr>
              <a:t>Intermediate Level</a:t>
            </a:r>
            <a:endParaRPr lang="en-US" dirty="0" smtClean="0"/>
          </a:p>
          <a:p>
            <a:r>
              <a:rPr lang="en-US" dirty="0" smtClean="0"/>
              <a:t>Proficient Level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Tutorial on  </a:t>
            </a:r>
            <a:r>
              <a:rPr lang="en-US" dirty="0" err="1" smtClean="0"/>
              <a:t>TypingWeb</a:t>
            </a:r>
            <a:endParaRPr lang="en-US" dirty="0"/>
          </a:p>
        </p:txBody>
      </p:sp>
      <p:sp>
        <p:nvSpPr>
          <p:cNvPr id="3" name="Content Placeholder 2"/>
          <p:cNvSpPr>
            <a:spLocks noGrp="1"/>
          </p:cNvSpPr>
          <p:nvPr>
            <p:ph idx="1"/>
          </p:nvPr>
        </p:nvSpPr>
        <p:spPr>
          <a:xfrm>
            <a:off x="457200" y="2895600"/>
            <a:ext cx="8229600" cy="2484120"/>
          </a:xfrm>
        </p:spPr>
        <p:txBody>
          <a:bodyPr/>
          <a:lstStyle/>
          <a:p>
            <a:r>
              <a:rPr lang="en-US" dirty="0">
                <a:hlinkClick r:id="rId3"/>
              </a:rPr>
              <a:t>http://</a:t>
            </a:r>
            <a:r>
              <a:rPr lang="en-US" dirty="0" smtClean="0">
                <a:hlinkClick r:id="rId3"/>
              </a:rPr>
              <a:t>www.youtube.com/watch?v=NLw7lH52h-8</a:t>
            </a:r>
            <a:endParaRPr lang="en-US" dirty="0" smtClean="0"/>
          </a:p>
          <a:p>
            <a:endParaRPr lang="en-US" dirty="0"/>
          </a:p>
        </p:txBody>
      </p:sp>
      <p:sp>
        <p:nvSpPr>
          <p:cNvPr id="4" name="TextBox 3"/>
          <p:cNvSpPr txBox="1"/>
          <p:nvPr/>
        </p:nvSpPr>
        <p:spPr>
          <a:xfrm>
            <a:off x="914400" y="4800600"/>
            <a:ext cx="7421455" cy="369332"/>
          </a:xfrm>
          <a:prstGeom prst="rect">
            <a:avLst/>
          </a:prstGeom>
          <a:noFill/>
        </p:spPr>
        <p:txBody>
          <a:bodyPr wrap="none" rtlCol="0">
            <a:spAutoFit/>
          </a:bodyPr>
          <a:lstStyle/>
          <a:p>
            <a:r>
              <a:rPr lang="en-US" dirty="0" smtClean="0"/>
              <a:t>To watch a tutorial on how to access and use </a:t>
            </a:r>
            <a:r>
              <a:rPr lang="en-US" dirty="0" err="1" smtClean="0"/>
              <a:t>TypingWeb</a:t>
            </a:r>
            <a:r>
              <a:rPr lang="en-US" dirty="0" smtClean="0"/>
              <a:t>, click on the link.</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Keyboard Practice</a:t>
            </a:r>
            <a:endParaRPr lang="en-US" dirty="0"/>
          </a:p>
        </p:txBody>
      </p:sp>
      <p:sp>
        <p:nvSpPr>
          <p:cNvPr id="6" name="Content Placeholder 5"/>
          <p:cNvSpPr>
            <a:spLocks noGrp="1"/>
          </p:cNvSpPr>
          <p:nvPr>
            <p:ph idx="1"/>
          </p:nvPr>
        </p:nvSpPr>
        <p:spPr>
          <a:xfrm>
            <a:off x="457200" y="1935480"/>
            <a:ext cx="8229600" cy="655320"/>
          </a:xfrm>
        </p:spPr>
        <p:txBody>
          <a:bodyPr/>
          <a:lstStyle/>
          <a:p>
            <a:r>
              <a:rPr lang="en-US" dirty="0" smtClean="0"/>
              <a:t>You have 10 minutes to practice keyboarding</a:t>
            </a:r>
            <a:endParaRPr lang="en-US" dirty="0"/>
          </a:p>
        </p:txBody>
      </p:sp>
      <p:pic>
        <p:nvPicPr>
          <p:cNvPr id="1028" name="Picture 4" descr="C:\Documents and Settings\Scaine\Local Settings\Temporary Internet Files\Content.IE5\V5ZOGO72\MC900384022[1].wmf"/>
          <p:cNvPicPr>
            <a:picLocks noChangeAspect="1" noChangeArrowheads="1"/>
          </p:cNvPicPr>
          <p:nvPr/>
        </p:nvPicPr>
        <p:blipFill>
          <a:blip r:embed="rId3" cstate="print"/>
          <a:srcRect/>
          <a:stretch>
            <a:fillRect/>
          </a:stretch>
        </p:blipFill>
        <p:spPr bwMode="auto">
          <a:xfrm>
            <a:off x="6324600" y="3810000"/>
            <a:ext cx="1630363" cy="1893888"/>
          </a:xfrm>
          <a:prstGeom prst="rect">
            <a:avLst/>
          </a:prstGeom>
          <a:noFill/>
        </p:spPr>
      </p:pic>
      <p:sp>
        <p:nvSpPr>
          <p:cNvPr id="8" name="TextBox 7"/>
          <p:cNvSpPr txBox="1"/>
          <p:nvPr/>
        </p:nvSpPr>
        <p:spPr>
          <a:xfrm>
            <a:off x="2057400" y="2971800"/>
            <a:ext cx="1366656" cy="369332"/>
          </a:xfrm>
          <a:prstGeom prst="rect">
            <a:avLst/>
          </a:prstGeom>
          <a:noFill/>
        </p:spPr>
        <p:txBody>
          <a:bodyPr wrap="none" rtlCol="0">
            <a:spAutoFit/>
          </a:bodyPr>
          <a:lstStyle/>
          <a:p>
            <a:r>
              <a:rPr lang="en-US" dirty="0" smtClean="0"/>
              <a:t>Get Started </a:t>
            </a:r>
            <a:endParaRPr lang="en-US" dirty="0"/>
          </a:p>
        </p:txBody>
      </p:sp>
      <p:sp>
        <p:nvSpPr>
          <p:cNvPr id="9" name="Rectangle 8"/>
          <p:cNvSpPr/>
          <p:nvPr/>
        </p:nvSpPr>
        <p:spPr>
          <a:xfrm>
            <a:off x="3886200" y="3962400"/>
            <a:ext cx="1375761" cy="369332"/>
          </a:xfrm>
          <a:prstGeom prst="rect">
            <a:avLst/>
          </a:prstGeom>
        </p:spPr>
        <p:txBody>
          <a:bodyPr wrap="none">
            <a:spAutoFit/>
          </a:bodyPr>
          <a:lstStyle/>
          <a:p>
            <a:r>
              <a:rPr lang="en-US" dirty="0" err="1" smtClean="0">
                <a:hlinkClick r:id="rId4"/>
              </a:rPr>
              <a:t>TypingWeb</a:t>
            </a:r>
            <a:r>
              <a:rPr lang="en-US" dirty="0" smtClean="0"/>
              <a:t> </a:t>
            </a:r>
            <a:endParaRPr lang="en-US"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Lesson 2</a:t>
            </a:r>
            <a:endParaRPr lang="en-US" dirty="0"/>
          </a:p>
        </p:txBody>
      </p:sp>
      <p:sp>
        <p:nvSpPr>
          <p:cNvPr id="3" name="Content Placeholder 2"/>
          <p:cNvSpPr>
            <a:spLocks noGrp="1"/>
          </p:cNvSpPr>
          <p:nvPr>
            <p:ph idx="1"/>
          </p:nvPr>
        </p:nvSpPr>
        <p:spPr>
          <a:xfrm>
            <a:off x="3429000" y="2286000"/>
            <a:ext cx="2133600" cy="457200"/>
          </a:xfrm>
        </p:spPr>
        <p:txBody>
          <a:bodyPr>
            <a:normAutofit lnSpcReduction="10000"/>
          </a:bodyPr>
          <a:lstStyle/>
          <a:p>
            <a:pPr algn="ctr">
              <a:buNone/>
            </a:pPr>
            <a:r>
              <a:rPr lang="en-US" dirty="0" smtClean="0"/>
              <a:t>a. Warm-up</a:t>
            </a:r>
          </a:p>
        </p:txBody>
      </p:sp>
      <p:sp>
        <p:nvSpPr>
          <p:cNvPr id="4" name="Rectangle 3"/>
          <p:cNvSpPr/>
          <p:nvPr/>
        </p:nvSpPr>
        <p:spPr>
          <a:xfrm>
            <a:off x="1143000" y="3200400"/>
            <a:ext cx="6793591" cy="523220"/>
          </a:xfrm>
          <a:prstGeom prst="rect">
            <a:avLst/>
          </a:prstGeom>
        </p:spPr>
        <p:txBody>
          <a:bodyPr wrap="none">
            <a:spAutoFit/>
          </a:bodyPr>
          <a:lstStyle/>
          <a:p>
            <a:pPr algn="ctr"/>
            <a:r>
              <a:rPr lang="en-US" sz="2800" dirty="0" smtClean="0"/>
              <a:t>b. Feature: Highlight, Bold Face, Underline</a:t>
            </a:r>
            <a:endParaRPr lang="en-US" sz="2800" dirty="0"/>
          </a:p>
        </p:txBody>
      </p:sp>
      <p:sp>
        <p:nvSpPr>
          <p:cNvPr id="5" name="Rectangle 4"/>
          <p:cNvSpPr/>
          <p:nvPr/>
        </p:nvSpPr>
        <p:spPr>
          <a:xfrm>
            <a:off x="3429000" y="4267200"/>
            <a:ext cx="2591350" cy="523220"/>
          </a:xfrm>
          <a:prstGeom prst="rect">
            <a:avLst/>
          </a:prstGeom>
        </p:spPr>
        <p:txBody>
          <a:bodyPr wrap="none">
            <a:spAutoFit/>
          </a:bodyPr>
          <a:lstStyle/>
          <a:p>
            <a:pPr algn="ctr"/>
            <a:r>
              <a:rPr lang="en-US" sz="2800" dirty="0"/>
              <a:t>c</a:t>
            </a:r>
            <a:r>
              <a:rPr lang="en-US" sz="2800" dirty="0" smtClean="0"/>
              <a:t>. Keyboarding </a:t>
            </a:r>
            <a:endParaRPr lang="en-US" sz="28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640</TotalTime>
  <Words>2673</Words>
  <Application>Microsoft Office PowerPoint</Application>
  <PresentationFormat>On-screen Show (4:3)</PresentationFormat>
  <Paragraphs>309</Paragraphs>
  <Slides>66</Slides>
  <Notes>32</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Flow</vt:lpstr>
      <vt:lpstr>Computer Literacy</vt:lpstr>
      <vt:lpstr>Prior Skill- save documents</vt:lpstr>
      <vt:lpstr>Lesson 1</vt:lpstr>
      <vt:lpstr>Level of Proficiency</vt:lpstr>
      <vt:lpstr>Computer Items</vt:lpstr>
      <vt:lpstr>Keyboarding</vt:lpstr>
      <vt:lpstr>Tutorial on  TypingWeb</vt:lpstr>
      <vt:lpstr>Keyboard Practice</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Keyboard Practice</vt:lpstr>
      <vt:lpstr>Lesson 3</vt:lpstr>
      <vt:lpstr>Lesson 3</vt:lpstr>
      <vt:lpstr>PowerPoint Presentation</vt:lpstr>
      <vt:lpstr>PowerPoint Presentation</vt:lpstr>
      <vt:lpstr>Keyboard Practice</vt:lpstr>
      <vt:lpstr>Lesson 4</vt:lpstr>
      <vt:lpstr>Lesson 4</vt:lpstr>
      <vt:lpstr>PowerPoint Presentation</vt:lpstr>
      <vt:lpstr>PowerPoint Presentation</vt:lpstr>
      <vt:lpstr>Keyboard Practice</vt:lpstr>
      <vt:lpstr>Lesson 5</vt:lpstr>
      <vt:lpstr>Lesson 5</vt:lpstr>
      <vt:lpstr>PowerPoint Presentation</vt:lpstr>
      <vt:lpstr>Keyboard Practice</vt:lpstr>
      <vt:lpstr>Lesson 6</vt:lpstr>
      <vt:lpstr>Lesson 6</vt:lpstr>
      <vt:lpstr>PowerPoint Presentation</vt:lpstr>
      <vt:lpstr>Keyboard Practice</vt:lpstr>
      <vt:lpstr>Lesson 7</vt:lpstr>
      <vt:lpstr>Lesson 7</vt:lpstr>
      <vt:lpstr>PowerPoint Presentation</vt:lpstr>
      <vt:lpstr>Keyboard Practice</vt:lpstr>
      <vt:lpstr>Lesson 8</vt:lpstr>
      <vt:lpstr>Lesson 8</vt:lpstr>
      <vt:lpstr>PowerPoint Presentation</vt:lpstr>
      <vt:lpstr>Keyboard Practice</vt:lpstr>
      <vt:lpstr>Lesson 9</vt:lpstr>
      <vt:lpstr>Lesson 9</vt:lpstr>
      <vt:lpstr>PowerPoint Presentation</vt:lpstr>
      <vt:lpstr>Keyboard Practice</vt:lpstr>
      <vt:lpstr>Lesson 10</vt:lpstr>
      <vt:lpstr>Lesson 10</vt:lpstr>
      <vt:lpstr>PowerPoint Presentation</vt:lpstr>
      <vt:lpstr>Keyboard Practice</vt:lpstr>
      <vt:lpstr>Lesson 11</vt:lpstr>
      <vt:lpstr>Lesson 11</vt:lpstr>
      <vt:lpstr>PowerPoint Presentation</vt:lpstr>
      <vt:lpstr>Lesson 12</vt:lpstr>
      <vt:lpstr>Lesson 12</vt:lpstr>
      <vt:lpstr>PowerPoint Presentation</vt:lpstr>
      <vt:lpstr>Keyboard Practice</vt:lpstr>
      <vt:lpstr>PowerPoint Presentation</vt:lpstr>
      <vt:lpstr>PowerPoint Presentation</vt:lpstr>
      <vt:lpstr>PowerPoint Presentation</vt:lpstr>
      <vt:lpstr>Keyboard Practice</vt:lpstr>
      <vt:lpstr>Computer test out</vt:lpstr>
    </vt:vector>
  </TitlesOfParts>
  <Company>Positive Education Program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Owner</cp:lastModifiedBy>
  <cp:revision>48</cp:revision>
  <cp:lastPrinted>2014-05-15T04:12:39Z</cp:lastPrinted>
  <dcterms:created xsi:type="dcterms:W3CDTF">2014-05-08T14:09:02Z</dcterms:created>
  <dcterms:modified xsi:type="dcterms:W3CDTF">2014-05-15T04:16:43Z</dcterms:modified>
</cp:coreProperties>
</file>